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52"/>
  </p:notesMasterIdLst>
  <p:sldIdLst>
    <p:sldId id="256" r:id="rId2"/>
    <p:sldId id="298" r:id="rId3"/>
    <p:sldId id="301" r:id="rId4"/>
    <p:sldId id="291" r:id="rId5"/>
    <p:sldId id="297" r:id="rId6"/>
    <p:sldId id="303" r:id="rId7"/>
    <p:sldId id="257" r:id="rId8"/>
    <p:sldId id="258" r:id="rId9"/>
    <p:sldId id="310" r:id="rId10"/>
    <p:sldId id="300" r:id="rId11"/>
    <p:sldId id="304" r:id="rId12"/>
    <p:sldId id="272" r:id="rId13"/>
    <p:sldId id="261" r:id="rId14"/>
    <p:sldId id="259" r:id="rId15"/>
    <p:sldId id="260" r:id="rId16"/>
    <p:sldId id="262" r:id="rId17"/>
    <p:sldId id="264" r:id="rId18"/>
    <p:sldId id="263" r:id="rId19"/>
    <p:sldId id="266" r:id="rId20"/>
    <p:sldId id="267" r:id="rId21"/>
    <p:sldId id="268" r:id="rId22"/>
    <p:sldId id="269" r:id="rId23"/>
    <p:sldId id="270" r:id="rId24"/>
    <p:sldId id="271" r:id="rId25"/>
    <p:sldId id="273" r:id="rId26"/>
    <p:sldId id="285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92" r:id="rId35"/>
    <p:sldId id="282" r:id="rId36"/>
    <p:sldId id="283" r:id="rId37"/>
    <p:sldId id="284" r:id="rId38"/>
    <p:sldId id="281" r:id="rId39"/>
    <p:sldId id="293" r:id="rId40"/>
    <p:sldId id="294" r:id="rId41"/>
    <p:sldId id="295" r:id="rId42"/>
    <p:sldId id="290" r:id="rId43"/>
    <p:sldId id="288" r:id="rId44"/>
    <p:sldId id="289" r:id="rId45"/>
    <p:sldId id="306" r:id="rId46"/>
    <p:sldId id="305" r:id="rId47"/>
    <p:sldId id="309" r:id="rId48"/>
    <p:sldId id="286" r:id="rId49"/>
    <p:sldId id="299" r:id="rId50"/>
    <p:sldId id="30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4" autoAdjust="0"/>
    <p:restoredTop sz="68539" autoAdjust="0"/>
  </p:normalViewPr>
  <p:slideViewPr>
    <p:cSldViewPr snapToGrid="0">
      <p:cViewPr varScale="1">
        <p:scale>
          <a:sx n="58" d="100"/>
          <a:sy n="58" d="100"/>
        </p:scale>
        <p:origin x="151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FD29-E3CF-0244-AAC5-291A92C0EBC0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FD26-852A-9141-B9E1-4D1ABF7A1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7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paragraph</a:t>
            </a:r>
            <a:r>
              <a:rPr lang="en-US" baseline="0" dirty="0"/>
              <a:t> notes: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</a:t>
            </a:r>
            <a:r>
              <a:rPr lang="en-US" sz="12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While some movies generate billions of dollars in box office sales, other lack in viewership and profit </a:t>
            </a:r>
            <a:endParaRPr lang="en-US" baseline="0" dirty="0"/>
          </a:p>
          <a:p>
            <a:r>
              <a:rPr lang="en-US" baseline="0" dirty="0"/>
              <a:t>-Film industry provides accessibility and affordable entertainment to viewers</a:t>
            </a:r>
          </a:p>
          <a:p>
            <a:r>
              <a:rPr lang="en-US" baseline="0" dirty="0"/>
              <a:t>-Determining which factors contribute to the success of a movie is important to its investors and industry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-Can we make each</a:t>
            </a:r>
            <a:r>
              <a:rPr lang="en-US" baseline="0" dirty="0"/>
              <a:t> of the data science pipelines bigger? It is hard to see which data ingestion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-Mention</a:t>
            </a:r>
            <a:r>
              <a:rPr lang="en-US" baseline="0" dirty="0"/>
              <a:t>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Which years did we include?</a:t>
            </a:r>
          </a:p>
          <a:p>
            <a:r>
              <a:rPr lang="en-US" baseline="0" dirty="0"/>
              <a:t>Movies in the theaters</a:t>
            </a:r>
          </a:p>
          <a:p>
            <a:r>
              <a:rPr lang="en-US" baseline="0" dirty="0"/>
              <a:t>Box office revenue are domestic sales not worldwide revenue</a:t>
            </a:r>
          </a:p>
          <a:p>
            <a:r>
              <a:rPr lang="en-US" dirty="0"/>
              <a:t>No DVD</a:t>
            </a:r>
            <a:r>
              <a:rPr lang="en-US" baseline="0" dirty="0"/>
              <a:t> or non-theater revenue (such as DVD) were included </a:t>
            </a:r>
          </a:p>
          <a:p>
            <a:r>
              <a:rPr lang="en-US" baseline="0" dirty="0"/>
              <a:t>Language in English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-Dimensionality</a:t>
            </a:r>
            <a:r>
              <a:rPr lang="en-US" baseline="0" dirty="0"/>
              <a:t> reduction failed to improve model performance possibly because there were too many missing values </a:t>
            </a:r>
          </a:p>
          <a:p>
            <a:r>
              <a:rPr lang="en-US" baseline="0" dirty="0"/>
              <a:t>-With certain features, such as genre, the model slightly improved when reducing the number of observations based off of examining the significance level for each genre in a OLS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3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39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6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8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A7AB88-72F2-4CCE-B660-54B4B8F9DF75}" type="datetimeFigureOut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06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c2-34-238-50-190.compute-1.amazonaws.com/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769" y="43378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Predicting the Next Blockbuster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5769" y="5434129"/>
            <a:ext cx="8288032" cy="46912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Victoria </a:t>
            </a:r>
            <a:r>
              <a:rPr lang="en-US" sz="2400" dirty="0" err="1"/>
              <a:t>Anorve</a:t>
            </a:r>
            <a:r>
              <a:rPr lang="en-US" sz="2400" dirty="0"/>
              <a:t>, Joel Pepera, </a:t>
            </a:r>
            <a:r>
              <a:rPr lang="en-US" sz="2400" dirty="0" err="1"/>
              <a:t>Benya</a:t>
            </a:r>
            <a:r>
              <a:rPr lang="en-US" sz="2400" dirty="0"/>
              <a:t> </a:t>
            </a:r>
            <a:r>
              <a:rPr lang="en-US" sz="2400" dirty="0" err="1"/>
              <a:t>Piyathamsoontorn</a:t>
            </a:r>
            <a:r>
              <a:rPr lang="en-US" sz="2400" dirty="0"/>
              <a:t>, </a:t>
            </a:r>
            <a:r>
              <a:rPr lang="en-US" sz="2400" dirty="0" err="1"/>
              <a:t>Radha</a:t>
            </a:r>
            <a:r>
              <a:rPr lang="en-US" sz="2400" dirty="0"/>
              <a:t> </a:t>
            </a:r>
            <a:r>
              <a:rPr lang="en-US" sz="2400" dirty="0" err="1"/>
              <a:t>Yadavilli</a:t>
            </a:r>
            <a:r>
              <a:rPr lang="en-US" sz="2400" dirty="0"/>
              <a:t>, &amp; Dan Zhou</a:t>
            </a:r>
          </a:p>
          <a:p>
            <a:pPr algn="ctr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9" y="539005"/>
            <a:ext cx="8286302" cy="39359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4945" y="1537506"/>
            <a:ext cx="68496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Office</a:t>
            </a:r>
          </a:p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Smash</a:t>
            </a:r>
          </a:p>
        </p:txBody>
      </p:sp>
    </p:spTree>
    <p:extLst>
      <p:ext uri="{BB962C8B-B14F-4D97-AF65-F5344CB8AC3E}">
        <p14:creationId xmlns:p14="http://schemas.microsoft.com/office/powerpoint/2010/main" val="168578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4AB7-7F8F-412A-8E49-CA20D02997E6}"/>
              </a:ext>
            </a:extLst>
          </p:cNvPr>
          <p:cNvSpPr txBox="1">
            <a:spLocks/>
          </p:cNvSpPr>
          <p:nvPr/>
        </p:nvSpPr>
        <p:spPr>
          <a:xfrm>
            <a:off x="560899" y="412608"/>
            <a:ext cx="11331458" cy="133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Ingestion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9E5B62-A827-4781-AEF2-2FFCCECC18CF}"/>
              </a:ext>
            </a:extLst>
          </p:cNvPr>
          <p:cNvSpPr txBox="1"/>
          <p:nvPr/>
        </p:nvSpPr>
        <p:spPr>
          <a:xfrm>
            <a:off x="6564728" y="3798243"/>
            <a:ext cx="4911434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PostgreSQL : </a:t>
            </a:r>
          </a:p>
          <a:p>
            <a:r>
              <a:rPr lang="en-CA" sz="2000" dirty="0"/>
              <a:t>       Storage capacity &amp; wrangling flexibility</a:t>
            </a:r>
            <a:endParaRPr 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DC807E8-A338-4B41-B1B2-6C7727BA0FEB}"/>
              </a:ext>
            </a:extLst>
          </p:cNvPr>
          <p:cNvSpPr txBox="1"/>
          <p:nvPr/>
        </p:nvSpPr>
        <p:spPr>
          <a:xfrm>
            <a:off x="6552314" y="2278677"/>
            <a:ext cx="4923848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AWS Relational Database Storage(RDS) : </a:t>
            </a:r>
          </a:p>
          <a:p>
            <a:r>
              <a:rPr lang="en-CA" sz="2000" dirty="0"/>
              <a:t>    Shared database for collaborative purposes</a:t>
            </a:r>
            <a:endParaRPr lang="en-US" sz="2000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0433D188-6C7C-472A-AC75-06A3C1A6FA67}"/>
              </a:ext>
            </a:extLst>
          </p:cNvPr>
          <p:cNvSpPr/>
          <p:nvPr/>
        </p:nvSpPr>
        <p:spPr>
          <a:xfrm>
            <a:off x="5660833" y="4041235"/>
            <a:ext cx="684030" cy="27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2C58AB0-B1D6-5640-A377-FA57029DCAD2}"/>
              </a:ext>
            </a:extLst>
          </p:cNvPr>
          <p:cNvSpPr/>
          <p:nvPr/>
        </p:nvSpPr>
        <p:spPr>
          <a:xfrm>
            <a:off x="734337" y="1820177"/>
            <a:ext cx="4631292" cy="3383356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14C6B6F-D703-2F44-BD7A-FD0C43DD5108}"/>
              </a:ext>
            </a:extLst>
          </p:cNvPr>
          <p:cNvGrpSpPr/>
          <p:nvPr/>
        </p:nvGrpSpPr>
        <p:grpSpPr>
          <a:xfrm>
            <a:off x="3221972" y="4252357"/>
            <a:ext cx="1383753" cy="781668"/>
            <a:chOff x="241451" y="2930686"/>
            <a:chExt cx="1383753" cy="781668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497DE54-151E-754D-9595-C14487323E4D}"/>
                </a:ext>
              </a:extLst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AD8946-C8B4-254F-BE7E-81B2622A1E6A}"/>
                </a:ext>
              </a:extLst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6F4821E-6101-3F4F-9DB2-7F73AA5F7384}"/>
                </a:ext>
              </a:extLst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4AD9F2D-83C6-7F49-A8DA-7EABA3B0414B}"/>
                  </a:ext>
                </a:extLst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EFD63E-FE22-BD4D-B95B-621878A6C03C}"/>
                  </a:ext>
                </a:extLst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C49B53C-A983-2141-819E-A31B9494D8D1}"/>
              </a:ext>
            </a:extLst>
          </p:cNvPr>
          <p:cNvSpPr/>
          <p:nvPr/>
        </p:nvSpPr>
        <p:spPr>
          <a:xfrm>
            <a:off x="3242333" y="2012267"/>
            <a:ext cx="1818717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D3C502-9F70-1848-8F25-5CE3AC2E2AD5}"/>
              </a:ext>
            </a:extLst>
          </p:cNvPr>
          <p:cNvSpPr txBox="1"/>
          <p:nvPr/>
        </p:nvSpPr>
        <p:spPr>
          <a:xfrm>
            <a:off x="3241381" y="2146235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BCBE176-CB58-9047-A83A-115FB231C838}"/>
              </a:ext>
            </a:extLst>
          </p:cNvPr>
          <p:cNvSpPr/>
          <p:nvPr/>
        </p:nvSpPr>
        <p:spPr>
          <a:xfrm>
            <a:off x="3345346" y="2439473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D18367-9A8E-B646-8C0E-2C27AACCE202}"/>
              </a:ext>
            </a:extLst>
          </p:cNvPr>
          <p:cNvSpPr txBox="1"/>
          <p:nvPr/>
        </p:nvSpPr>
        <p:spPr>
          <a:xfrm>
            <a:off x="3451182" y="2446119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B56CC1-8F73-144A-A357-C0CBC992AF53}"/>
              </a:ext>
            </a:extLst>
          </p:cNvPr>
          <p:cNvSpPr/>
          <p:nvPr/>
        </p:nvSpPr>
        <p:spPr>
          <a:xfrm>
            <a:off x="3510148" y="3161547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391865F-5E70-F849-BED2-ACEEB67BA1B2}"/>
              </a:ext>
            </a:extLst>
          </p:cNvPr>
          <p:cNvSpPr txBox="1"/>
          <p:nvPr/>
        </p:nvSpPr>
        <p:spPr>
          <a:xfrm>
            <a:off x="3521250" y="3180330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BA574FC-F8E8-A749-9568-80512C39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08" y="2718145"/>
            <a:ext cx="1130588" cy="38916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D3B4272-CCB6-7247-8742-5313FD3A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83" y="2075118"/>
            <a:ext cx="474629" cy="31208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AEC85ABB-0C74-0D40-B3A6-01697F2794EB}"/>
              </a:ext>
            </a:extLst>
          </p:cNvPr>
          <p:cNvGrpSpPr/>
          <p:nvPr/>
        </p:nvGrpSpPr>
        <p:grpSpPr>
          <a:xfrm>
            <a:off x="1256487" y="3880640"/>
            <a:ext cx="1383753" cy="1175797"/>
            <a:chOff x="263372" y="692789"/>
            <a:chExt cx="1383753" cy="1175797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4BC5A7D4-C984-B14F-A6C0-6B275FD5D9E0}"/>
                </a:ext>
              </a:extLst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B5CD04-9960-D641-A044-E47B8866E433}"/>
                </a:ext>
              </a:extLst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9DA4C89-9595-B048-AFD4-5191132819CD}"/>
                </a:ext>
              </a:extLst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D1063E-7525-5D44-9F12-DEE67C43AAC6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6962687-EC0C-364F-A6C8-BC373F3AEBB9}"/>
                  </a:ext>
                </a:extLst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0D8CA0B-6E0A-F04A-AE59-332D31B18944}"/>
                </a:ext>
              </a:extLst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A8D995B-0000-B045-AFEA-D3D14D27BECC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4648601-9027-1F42-BBEA-99D9ECE6D641}"/>
                  </a:ext>
                </a:extLst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A6DF9FD-2C2F-C042-BA8B-B424A8E5CF4E}"/>
              </a:ext>
            </a:extLst>
          </p:cNvPr>
          <p:cNvGrpSpPr/>
          <p:nvPr/>
        </p:nvGrpSpPr>
        <p:grpSpPr>
          <a:xfrm>
            <a:off x="985013" y="2012249"/>
            <a:ext cx="1926697" cy="1704112"/>
            <a:chOff x="2418535" y="1491289"/>
            <a:chExt cx="1926697" cy="1704112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68AC2A2-FD9A-CE4C-B91C-55677D12C8FF}"/>
                </a:ext>
              </a:extLst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7DE8586-594D-6448-B457-4DC5D0F80153}"/>
                </a:ext>
              </a:extLst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E67CAA2-2CE6-4B43-B13E-121A2829D114}"/>
                  </a:ext>
                </a:extLst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6A39778-A82A-C24D-92DA-9143D8B71792}"/>
                  </a:ext>
                </a:extLst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D378642-9C5D-8A4C-B366-C073C189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379" y="2540013"/>
              <a:ext cx="962048" cy="3691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A514385-519B-B342-A1A2-090D1C7C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66999C8C-F8CF-CC44-BA46-FE6369A3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F3B0F89D-98DE-8B4D-A706-2EF69623E367}"/>
              </a:ext>
            </a:extLst>
          </p:cNvPr>
          <p:cNvCxnSpPr>
            <a:cxnSpLocks/>
            <a:stCxn id="70" idx="0"/>
            <a:endCxn id="79" idx="2"/>
          </p:cNvCxnSpPr>
          <p:nvPr/>
        </p:nvCxnSpPr>
        <p:spPr>
          <a:xfrm rot="16200000" flipV="1">
            <a:off x="1866224" y="3798500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AD8050-8AD6-634E-B0D6-7D6474D07522}"/>
              </a:ext>
            </a:extLst>
          </p:cNvPr>
          <p:cNvCxnSpPr>
            <a:cxnSpLocks/>
          </p:cNvCxnSpPr>
          <p:nvPr/>
        </p:nvCxnSpPr>
        <p:spPr>
          <a:xfrm flipV="1">
            <a:off x="3860356" y="3559793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右 26">
            <a:extLst>
              <a:ext uri="{FF2B5EF4-FFF2-40B4-BE49-F238E27FC236}">
                <a16:creationId xmlns:a16="http://schemas.microsoft.com/office/drawing/2014/main" id="{10DD388B-2589-1E45-9169-913A8D494763}"/>
              </a:ext>
            </a:extLst>
          </p:cNvPr>
          <p:cNvSpPr/>
          <p:nvPr/>
        </p:nvSpPr>
        <p:spPr>
          <a:xfrm>
            <a:off x="5660833" y="2521148"/>
            <a:ext cx="684030" cy="27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AE842-23D3-5441-8885-2F6BDB6BE464}"/>
              </a:ext>
            </a:extLst>
          </p:cNvPr>
          <p:cNvSpPr txBox="1"/>
          <p:nvPr/>
        </p:nvSpPr>
        <p:spPr>
          <a:xfrm>
            <a:off x="1337973" y="342057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as raw html</a:t>
            </a:r>
          </a:p>
        </p:txBody>
      </p:sp>
    </p:spTree>
    <p:extLst>
      <p:ext uri="{BB962C8B-B14F-4D97-AF65-F5344CB8AC3E}">
        <p14:creationId xmlns:p14="http://schemas.microsoft.com/office/powerpoint/2010/main" val="424496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4AB7-7F8F-412A-8E49-CA20D02997E6}"/>
              </a:ext>
            </a:extLst>
          </p:cNvPr>
          <p:cNvSpPr txBox="1">
            <a:spLocks/>
          </p:cNvSpPr>
          <p:nvPr/>
        </p:nvSpPr>
        <p:spPr>
          <a:xfrm>
            <a:off x="560899" y="412608"/>
            <a:ext cx="11331458" cy="133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Wrangling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0CA352-ED1C-2447-B9DC-70B1CCA33724}"/>
              </a:ext>
            </a:extLst>
          </p:cNvPr>
          <p:cNvSpPr txBox="1"/>
          <p:nvPr/>
        </p:nvSpPr>
        <p:spPr>
          <a:xfrm>
            <a:off x="5530430" y="941371"/>
            <a:ext cx="55338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ETL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Ingest data from web scraper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beautiful soup to wrangle the data then insert into Postgres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Data Assembly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Join data from 3 sources  &amp; several IMDB tables using entity resolution (</a:t>
            </a:r>
            <a:r>
              <a:rPr lang="en-US" sz="2800" dirty="0" err="1"/>
              <a:t>slugify</a:t>
            </a:r>
            <a:r>
              <a:rPr lang="en-US" sz="2800" dirty="0"/>
              <a:t> title for fuzzy matching) [SQL]</a:t>
            </a:r>
          </a:p>
        </p:txBody>
      </p:sp>
      <p:sp>
        <p:nvSpPr>
          <p:cNvPr id="96" name="Rounded Rectangle 95">
            <a:extLst/>
          </p:cNvPr>
          <p:cNvSpPr/>
          <p:nvPr/>
        </p:nvSpPr>
        <p:spPr>
          <a:xfrm>
            <a:off x="734337" y="1820177"/>
            <a:ext cx="4631292" cy="3383356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/>
          </p:cNvPr>
          <p:cNvGrpSpPr/>
          <p:nvPr/>
        </p:nvGrpSpPr>
        <p:grpSpPr>
          <a:xfrm>
            <a:off x="3221972" y="4252357"/>
            <a:ext cx="1383753" cy="781668"/>
            <a:chOff x="241451" y="2930686"/>
            <a:chExt cx="1383753" cy="781668"/>
          </a:xfrm>
        </p:grpSpPr>
        <p:sp>
          <p:nvSpPr>
            <p:cNvPr id="98" name="Rounded Rectangle 97">
              <a:extLst/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/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100" name="Group 99">
              <a:extLst/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101" name="Rectangle 100">
                <a:extLst/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/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sp>
        <p:nvSpPr>
          <p:cNvPr id="103" name="Rounded Rectangle 102">
            <a:extLst/>
          </p:cNvPr>
          <p:cNvSpPr/>
          <p:nvPr/>
        </p:nvSpPr>
        <p:spPr>
          <a:xfrm>
            <a:off x="3242333" y="2012267"/>
            <a:ext cx="1818717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/>
          </p:cNvPr>
          <p:cNvSpPr txBox="1"/>
          <p:nvPr/>
        </p:nvSpPr>
        <p:spPr>
          <a:xfrm>
            <a:off x="3241381" y="2146235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5" name="Rounded Rectangle 104">
            <a:extLst/>
          </p:cNvPr>
          <p:cNvSpPr/>
          <p:nvPr/>
        </p:nvSpPr>
        <p:spPr>
          <a:xfrm>
            <a:off x="3345346" y="2439473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/>
          </p:cNvPr>
          <p:cNvSpPr txBox="1"/>
          <p:nvPr/>
        </p:nvSpPr>
        <p:spPr>
          <a:xfrm>
            <a:off x="3451182" y="2446119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Rectangle 106">
            <a:extLst/>
          </p:cNvPr>
          <p:cNvSpPr/>
          <p:nvPr/>
        </p:nvSpPr>
        <p:spPr>
          <a:xfrm>
            <a:off x="3510148" y="3161547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>
            <a:extLst/>
          </p:cNvPr>
          <p:cNvSpPr txBox="1"/>
          <p:nvPr/>
        </p:nvSpPr>
        <p:spPr>
          <a:xfrm>
            <a:off x="3521250" y="3180330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109" name="Picture 108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08" y="2718145"/>
            <a:ext cx="1130588" cy="389168"/>
          </a:xfrm>
          <a:prstGeom prst="rect">
            <a:avLst/>
          </a:prstGeom>
        </p:spPr>
      </p:pic>
      <p:pic>
        <p:nvPicPr>
          <p:cNvPr id="110" name="Picture 10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83" y="2075118"/>
            <a:ext cx="474629" cy="312085"/>
          </a:xfrm>
          <a:prstGeom prst="rect">
            <a:avLst/>
          </a:prstGeom>
        </p:spPr>
      </p:pic>
      <p:grpSp>
        <p:nvGrpSpPr>
          <p:cNvPr id="111" name="Group 110">
            <a:extLst/>
          </p:cNvPr>
          <p:cNvGrpSpPr/>
          <p:nvPr/>
        </p:nvGrpSpPr>
        <p:grpSpPr>
          <a:xfrm>
            <a:off x="1256487" y="3880640"/>
            <a:ext cx="1383753" cy="1175797"/>
            <a:chOff x="263372" y="692789"/>
            <a:chExt cx="1383753" cy="1175797"/>
          </a:xfrm>
        </p:grpSpPr>
        <p:sp>
          <p:nvSpPr>
            <p:cNvPr id="112" name="Rounded Rectangle 111">
              <a:extLst/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/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114" name="Group 113">
              <a:extLst/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118" name="Rectangle 117">
                <a:extLst/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extBox 118">
                <a:extLst/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5" name="Group 114">
              <a:extLst/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116" name="Rectangle 115">
                <a:extLst/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TextBox 116">
                <a:extLst/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120" name="Group 119">
            <a:extLst/>
          </p:cNvPr>
          <p:cNvGrpSpPr/>
          <p:nvPr/>
        </p:nvGrpSpPr>
        <p:grpSpPr>
          <a:xfrm>
            <a:off x="985013" y="2012249"/>
            <a:ext cx="1926697" cy="1704112"/>
            <a:chOff x="2418535" y="1491289"/>
            <a:chExt cx="1926697" cy="1704112"/>
          </a:xfrm>
        </p:grpSpPr>
        <p:sp>
          <p:nvSpPr>
            <p:cNvPr id="121" name="Rounded Rectangle 120">
              <a:extLst/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/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126" name="Rectangle 125">
                <a:extLst/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TextBox 126">
                <a:extLst/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123" name="Picture 122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379" y="2540013"/>
              <a:ext cx="962048" cy="369124"/>
            </a:xfrm>
            <a:prstGeom prst="rect">
              <a:avLst/>
            </a:prstGeom>
          </p:spPr>
        </p:pic>
        <p:pic>
          <p:nvPicPr>
            <p:cNvPr id="124" name="Picture 12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125" name="Picture 124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128" name="Elbow Connector 127">
            <a:extLst/>
          </p:cNvPr>
          <p:cNvCxnSpPr>
            <a:cxnSpLocks/>
            <a:stCxn id="112" idx="0"/>
            <a:endCxn id="121" idx="2"/>
          </p:cNvCxnSpPr>
          <p:nvPr/>
        </p:nvCxnSpPr>
        <p:spPr>
          <a:xfrm rot="16200000" flipV="1">
            <a:off x="1866224" y="3798500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/>
          </p:cNvPr>
          <p:cNvCxnSpPr>
            <a:cxnSpLocks/>
          </p:cNvCxnSpPr>
          <p:nvPr/>
        </p:nvCxnSpPr>
        <p:spPr>
          <a:xfrm flipV="1">
            <a:off x="3860356" y="3559793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/>
          </p:cNvPr>
          <p:cNvSpPr txBox="1"/>
          <p:nvPr/>
        </p:nvSpPr>
        <p:spPr>
          <a:xfrm>
            <a:off x="1337973" y="342057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as raw html</a:t>
            </a:r>
          </a:p>
        </p:txBody>
      </p:sp>
    </p:spTree>
    <p:extLst>
      <p:ext uri="{BB962C8B-B14F-4D97-AF65-F5344CB8AC3E}">
        <p14:creationId xmlns:p14="http://schemas.microsoft.com/office/powerpoint/2010/main" val="163882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1" y="327219"/>
            <a:ext cx="10515600" cy="72072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144" y="1420857"/>
            <a:ext cx="113678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Release Date                </a:t>
            </a:r>
            <a:r>
              <a:rPr lang="en-US" sz="2400" dirty="0">
                <a:sym typeface="Wingdings" panose="05000000000000000000" pitchFamily="2" charset="2"/>
              </a:rPr>
              <a:t>       Release Year &amp; Release Week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Production Budget      </a:t>
            </a:r>
            <a:r>
              <a:rPr lang="en-US" sz="2400" dirty="0">
                <a:sym typeface="Wingdings" panose="05000000000000000000" pitchFamily="2" charset="2"/>
              </a:rPr>
              <a:t>       Scaled to [0, 1]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Rating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Studio 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6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Runtime            </a:t>
            </a:r>
            <a:r>
              <a:rPr lang="en-US" sz="2400" dirty="0">
                <a:sym typeface="Wingdings" panose="05000000000000000000" pitchFamily="2" charset="2"/>
              </a:rPr>
              <a:t>       Scaled to [0, 1]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Genres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15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Keyword Descriptions </a:t>
            </a:r>
            <a:r>
              <a:rPr lang="en-US" sz="2400" dirty="0">
                <a:sym typeface="Wingdings" panose="05000000000000000000" pitchFamily="2" charset="2"/>
              </a:rPr>
              <a:t>       One-Hot Encoded (Most Frequent)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Directors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14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Writers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Dropped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Composers                    </a:t>
            </a:r>
            <a:r>
              <a:rPr lang="en-US" sz="2400" dirty="0">
                <a:sym typeface="Wingdings" panose="05000000000000000000" pitchFamily="2" charset="2"/>
              </a:rPr>
              <a:t>       Dropped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Actors/Actress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41 Only) + indicator for lead gender</a:t>
            </a:r>
          </a:p>
          <a:p>
            <a:r>
              <a:rPr lang="en-US" sz="2400" dirty="0">
                <a:sym typeface="Wingdings" panose="05000000000000000000" pitchFamily="2" charset="2"/>
              </a:rPr>
              <a:t>									</a:t>
            </a:r>
            <a:r>
              <a:rPr lang="en-US" sz="2000" dirty="0">
                <a:sym typeface="Wingdings" panose="05000000000000000000" pitchFamily="2" charset="2"/>
              </a:rPr>
              <a:t>(challenging many to one relationship w/ different 													roles (lead, support, etc. by movie)</a:t>
            </a:r>
            <a:endParaRPr 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02A71D-B7F3-47AB-8009-DFD6D55E7373}"/>
              </a:ext>
            </a:extLst>
          </p:cNvPr>
          <p:cNvSpPr txBox="1"/>
          <p:nvPr/>
        </p:nvSpPr>
        <p:spPr>
          <a:xfrm>
            <a:off x="1189608" y="924529"/>
            <a:ext cx="550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1">
                    <a:lumMod val="75000"/>
                  </a:schemeClr>
                </a:solidFill>
              </a:rPr>
              <a:t>Assigned labels to each classification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467" y="1225117"/>
            <a:ext cx="10058400" cy="119129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25311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9256" y="299812"/>
            <a:ext cx="10515600" cy="9302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Target Variable – Gross Domestic Sales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6" y="1188495"/>
            <a:ext cx="10918600" cy="5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Budget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181100"/>
            <a:ext cx="10858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Runtime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6" y="1181100"/>
            <a:ext cx="107768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Week of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D8FA8D-2C3F-4F14-9348-E83128CC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372"/>
            <a:ext cx="10058400" cy="112985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Presentation agenda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C3005A-6E08-44A3-B2E2-228A15B041F3}"/>
              </a:ext>
            </a:extLst>
          </p:cNvPr>
          <p:cNvSpPr txBox="1"/>
          <p:nvPr/>
        </p:nvSpPr>
        <p:spPr>
          <a:xfrm>
            <a:off x="1512686" y="1879056"/>
            <a:ext cx="10463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Project 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Source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Wrangling and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Feature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Modeling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Final Model Performance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Real-time APP prediction Demonstration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195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Rating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Actor/Actress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Gender of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6" y="1259115"/>
            <a:ext cx="10605788" cy="49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278041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Genre &amp; Actor Correlation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11" y="1100724"/>
            <a:ext cx="5188017" cy="424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051638"/>
            <a:ext cx="5308006" cy="4342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9658" y="5479923"/>
            <a:ext cx="949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 Attempts to reduce genre dimensionality (PCA,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AgglomerativeClustering</a:t>
            </a:r>
            <a:r>
              <a:rPr lang="en-US" sz="2400" dirty="0"/>
              <a:t>, </a:t>
            </a:r>
            <a:r>
              <a:rPr lang="en-US" sz="2400" dirty="0" err="1"/>
              <a:t>DBScan</a:t>
            </a:r>
            <a:r>
              <a:rPr lang="en-US" sz="2400" dirty="0"/>
              <a:t>)  failed to improve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7354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Director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6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Comics or Robert Downey, Jr?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5" y="324338"/>
            <a:ext cx="5683674" cy="56836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7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90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674" y="399494"/>
            <a:ext cx="10058400" cy="140435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04436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12192000" cy="406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Strong Decade for Action</a:t>
            </a:r>
          </a:p>
        </p:txBody>
      </p:sp>
    </p:spTree>
    <p:extLst>
      <p:ext uri="{BB962C8B-B14F-4D97-AF65-F5344CB8AC3E}">
        <p14:creationId xmlns:p14="http://schemas.microsoft.com/office/powerpoint/2010/main" val="50144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…and Sci-Fi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8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AB3C65-D5F9-40D2-90D8-2046A359D828}"/>
              </a:ext>
            </a:extLst>
          </p:cNvPr>
          <p:cNvSpPr/>
          <p:nvPr/>
        </p:nvSpPr>
        <p:spPr>
          <a:xfrm>
            <a:off x="156820" y="2072421"/>
            <a:ext cx="11556371" cy="319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Film industry is a lucrative sector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Our objective: analyze the features and characteristics that make a movie successful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To predict how a particular movie will gross in sales, we will analyze previous performance of movies and develop a model to forecast a movie’s revenue</a:t>
            </a: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F81810-F5EA-47B9-853C-A2B3DD54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86" y="35672"/>
            <a:ext cx="10058400" cy="1450757"/>
          </a:xfrm>
        </p:spPr>
        <p:txBody>
          <a:bodyPr>
            <a:normAutofit/>
          </a:bodyPr>
          <a:lstStyle/>
          <a:p>
            <a:r>
              <a:rPr lang="en-CA" sz="8000" b="1" dirty="0">
                <a:solidFill>
                  <a:schemeClr val="accent1">
                    <a:lumMod val="75000"/>
                  </a:schemeClr>
                </a:solidFill>
              </a:rPr>
              <a:t>Project Background </a:t>
            </a:r>
          </a:p>
        </p:txBody>
      </p:sp>
    </p:spTree>
    <p:extLst>
      <p:ext uri="{BB962C8B-B14F-4D97-AF65-F5344CB8AC3E}">
        <p14:creationId xmlns:p14="http://schemas.microsoft.com/office/powerpoint/2010/main" val="4034739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Fantasy Emerging?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 Couple Good Years for Family Films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3-D Consistently Strong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8" y="772357"/>
            <a:ext cx="10058400" cy="217671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Training, Selection,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23011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Pipeline Construction</a:t>
            </a:r>
          </a:p>
        </p:txBody>
      </p:sp>
      <p:pic>
        <p:nvPicPr>
          <p:cNvPr id="25" name="Picture 2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0" y="3508437"/>
            <a:ext cx="1277927" cy="439885"/>
          </a:xfrm>
          <a:prstGeom prst="rect">
            <a:avLst/>
          </a:prstGeom>
        </p:spPr>
      </p:pic>
      <p:pic>
        <p:nvPicPr>
          <p:cNvPr id="30" name="Picture 2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03" y="3523490"/>
            <a:ext cx="901157" cy="42483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25" idx="3"/>
            <a:endCxn id="30" idx="1"/>
          </p:cNvCxnSpPr>
          <p:nvPr/>
        </p:nvCxnSpPr>
        <p:spPr>
          <a:xfrm>
            <a:off x="1686187" y="3728380"/>
            <a:ext cx="541516" cy="752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05630" y="2209348"/>
            <a:ext cx="8314458" cy="31395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8" y="1550838"/>
            <a:ext cx="1072814" cy="580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8851" y="2642544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(median)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28851" y="4224196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(0)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27409" y="2795776"/>
            <a:ext cx="1660061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MinMaxScaler</a:t>
            </a:r>
            <a:endParaRPr lang="en-US" dirty="0"/>
          </a:p>
        </p:txBody>
      </p:sp>
      <p:cxnSp>
        <p:nvCxnSpPr>
          <p:cNvPr id="21" name="Curved Connector 20"/>
          <p:cNvCxnSpPr>
            <a:stCxn id="30" idx="3"/>
            <a:endCxn id="11" idx="1"/>
          </p:cNvCxnSpPr>
          <p:nvPr/>
        </p:nvCxnSpPr>
        <p:spPr>
          <a:xfrm flipV="1">
            <a:off x="3128860" y="3000089"/>
            <a:ext cx="1099991" cy="735817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0" idx="3"/>
            <a:endCxn id="32" idx="1"/>
          </p:cNvCxnSpPr>
          <p:nvPr/>
        </p:nvCxnSpPr>
        <p:spPr>
          <a:xfrm>
            <a:off x="3128860" y="3735906"/>
            <a:ext cx="1099991" cy="845835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3"/>
            <a:endCxn id="33" idx="1"/>
          </p:cNvCxnSpPr>
          <p:nvPr/>
        </p:nvCxnSpPr>
        <p:spPr>
          <a:xfrm flipV="1">
            <a:off x="5888912" y="3000088"/>
            <a:ext cx="638497" cy="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17938" y="3378361"/>
            <a:ext cx="1422267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Column Transformer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43720" y="3521967"/>
            <a:ext cx="11917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53" idx="3"/>
            <a:endCxn id="63" idx="1"/>
          </p:cNvCxnSpPr>
          <p:nvPr/>
        </p:nvCxnSpPr>
        <p:spPr>
          <a:xfrm flipV="1">
            <a:off x="10040205" y="3726279"/>
            <a:ext cx="503515" cy="96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33" idx="3"/>
            <a:endCxn id="53" idx="1"/>
          </p:cNvCxnSpPr>
          <p:nvPr/>
        </p:nvCxnSpPr>
        <p:spPr>
          <a:xfrm>
            <a:off x="8187470" y="3000088"/>
            <a:ext cx="430468" cy="735818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32" idx="3"/>
            <a:endCxn id="53" idx="1"/>
          </p:cNvCxnSpPr>
          <p:nvPr/>
        </p:nvCxnSpPr>
        <p:spPr>
          <a:xfrm flipV="1">
            <a:off x="5888912" y="3735906"/>
            <a:ext cx="2729026" cy="845835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2537754">
            <a:off x="2958948" y="4295745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90" name="TextBox 89"/>
          <p:cNvSpPr txBox="1"/>
          <p:nvPr/>
        </p:nvSpPr>
        <p:spPr>
          <a:xfrm rot="18882160">
            <a:off x="3079911" y="288173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</a:t>
            </a:r>
          </a:p>
        </p:txBody>
      </p:sp>
    </p:spTree>
    <p:extLst>
      <p:ext uri="{BB962C8B-B14F-4D97-AF65-F5344CB8AC3E}">
        <p14:creationId xmlns:p14="http://schemas.microsoft.com/office/powerpoint/2010/main" val="428843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Selection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587" y="2090052"/>
            <a:ext cx="9658876" cy="4108251"/>
            <a:chOff x="3957373" y="720244"/>
            <a:chExt cx="4413381" cy="5417509"/>
          </a:xfrm>
        </p:grpSpPr>
        <p:sp>
          <p:nvSpPr>
            <p:cNvPr id="5" name="Freeform 4"/>
            <p:cNvSpPr/>
            <p:nvPr/>
          </p:nvSpPr>
          <p:spPr>
            <a:xfrm>
              <a:off x="7309644" y="312968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5633509" y="175286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57373" y="72024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957373" y="1408657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Multi-Layer Perceptron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957373" y="2097070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Nearest Neighbors </a:t>
              </a:r>
              <a:r>
                <a:rPr lang="en-US" sz="1300" kern="1200" dirty="0" err="1"/>
                <a:t>Regessor</a:t>
              </a:r>
              <a:endParaRPr lang="en-US" sz="13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57373" y="278548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Bayesian Ridge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633509" y="450651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57373" y="347389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Linear Regression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7373" y="416230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Elastic Net Regression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57373" y="4850721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Lasso Lars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57373" y="553913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</p:grpSp>
      <p:sp>
        <p:nvSpPr>
          <p:cNvPr id="27" name="Left Brace 26"/>
          <p:cNvSpPr/>
          <p:nvPr/>
        </p:nvSpPr>
        <p:spPr>
          <a:xfrm rot="10800000">
            <a:off x="3953620" y="2124099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10800000">
            <a:off x="3953620" y="4261124"/>
            <a:ext cx="522514" cy="19371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0800000">
            <a:off x="7679973" y="3137102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134501" y="1351702"/>
            <a:ext cx="10147978" cy="555501"/>
            <a:chOff x="1453809" y="1206562"/>
            <a:chExt cx="10147978" cy="555501"/>
          </a:xfrm>
        </p:grpSpPr>
        <p:sp>
          <p:nvSpPr>
            <p:cNvPr id="35" name="Freeform 34"/>
            <p:cNvSpPr/>
            <p:nvPr/>
          </p:nvSpPr>
          <p:spPr>
            <a:xfrm>
              <a:off x="1453809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Initial Experimentation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044562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 err="1"/>
                <a:t>Hyperparameter</a:t>
              </a:r>
              <a:r>
                <a:rPr lang="en-US" sz="1800" kern="1200" dirty="0"/>
                <a:t> Tuning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700631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Selection &amp; Final Tuning</a:t>
              </a:r>
            </a:p>
          </p:txBody>
        </p:sp>
      </p:grpSp>
      <p:sp>
        <p:nvSpPr>
          <p:cNvPr id="38" name="Freeform 37"/>
          <p:cNvSpPr/>
          <p:nvPr/>
        </p:nvSpPr>
        <p:spPr>
          <a:xfrm>
            <a:off x="4887881" y="3561731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Elastic Net Regression</a:t>
            </a:r>
          </a:p>
        </p:txBody>
      </p:sp>
      <p:sp>
        <p:nvSpPr>
          <p:cNvPr id="39" name="Freeform 38"/>
          <p:cNvSpPr/>
          <p:nvPr/>
        </p:nvSpPr>
        <p:spPr>
          <a:xfrm>
            <a:off x="4887880" y="4255966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Lasso Lars</a:t>
            </a:r>
          </a:p>
        </p:txBody>
      </p:sp>
    </p:spTree>
    <p:extLst>
      <p:ext uri="{BB962C8B-B14F-4D97-AF65-F5344CB8AC3E}">
        <p14:creationId xmlns:p14="http://schemas.microsoft.com/office/powerpoint/2010/main" val="2493968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4" y="3628086"/>
            <a:ext cx="3501247" cy="2458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54" y="3602493"/>
            <a:ext cx="3595721" cy="2469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92" y="1229966"/>
            <a:ext cx="3501247" cy="2516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39" y="1268601"/>
            <a:ext cx="3578516" cy="24774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1" y="1246907"/>
            <a:ext cx="3578516" cy="2438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10" y="3685706"/>
            <a:ext cx="3462612" cy="24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54" y="1266136"/>
            <a:ext cx="3578515" cy="2400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29" y="1266136"/>
            <a:ext cx="3578515" cy="23615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25" y="3666301"/>
            <a:ext cx="3655786" cy="24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- GBM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16" y="3745319"/>
            <a:ext cx="3357587" cy="236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3" y="3745319"/>
            <a:ext cx="3338537" cy="2386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1331456"/>
            <a:ext cx="3376637" cy="2366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66" y="1331456"/>
            <a:ext cx="3376637" cy="2347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4" y="1331456"/>
            <a:ext cx="3414737" cy="2366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3745319"/>
            <a:ext cx="3395687" cy="23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– 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1369210"/>
            <a:ext cx="3357587" cy="2366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3736190"/>
            <a:ext cx="3357587" cy="2366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5" y="3736190"/>
            <a:ext cx="3357587" cy="2366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15" y="1369210"/>
            <a:ext cx="3300437" cy="2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86" y="35672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CA" sz="8000" b="1" dirty="0">
                <a:solidFill>
                  <a:schemeClr val="accent1">
                    <a:lumMod val="75000"/>
                  </a:schemeClr>
                </a:solidFill>
              </a:rPr>
              <a:t>Questions and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42" y="1827899"/>
            <a:ext cx="12499012" cy="767817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 </a:t>
            </a:r>
            <a:r>
              <a:rPr lang="en-US" sz="2800" b="1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Question:</a:t>
            </a:r>
            <a:r>
              <a:rPr lang="en-US" sz="28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How much revenue will a particular movie gross in sales?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9593B99-8AD7-46CA-9181-8C228D26A4D6}"/>
              </a:ext>
            </a:extLst>
          </p:cNvPr>
          <p:cNvSpPr/>
          <p:nvPr/>
        </p:nvSpPr>
        <p:spPr>
          <a:xfrm>
            <a:off x="436920" y="2595716"/>
            <a:ext cx="1214185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How much variation is there in box office performance by movie?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What attributes about the movie show the strongest correlation to sales?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What level of prediction accuracy is possible with the data we have?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920" y="4076334"/>
            <a:ext cx="11444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Hypothesis:</a:t>
            </a:r>
            <a:r>
              <a:rPr lang="en-US" sz="28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Using information available before its release, we can significantly improve upon baseline predictions.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Comparable projects found online using linear models, as well as a basic model we trained on budget &amp; release year/week provide baseline </a:t>
            </a:r>
          </a:p>
          <a:p>
            <a:pPr lvl="1"/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R^2 ~ 0.44 – 0.46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716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Final Models -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RandomizedSearchCV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5800" y="1894839"/>
            <a:ext cx="87439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GradientBoostingRegressor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(alpha=0.9,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friedman_mse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loss='ls',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=125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n_iter_no_change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presort='deprecated',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subsample=1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=0.0001,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validation_fraction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=0.1,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" y="4213320"/>
            <a:ext cx="8743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RandomForestRegressor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(bootstrap=True,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oob_score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4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48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R^2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14866" y="4612751"/>
            <a:ext cx="76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.565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14866" y="2474267"/>
            <a:ext cx="76748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.586</a:t>
            </a:r>
          </a:p>
        </p:txBody>
      </p:sp>
    </p:spTree>
    <p:extLst>
      <p:ext uri="{BB962C8B-B14F-4D97-AF65-F5344CB8AC3E}">
        <p14:creationId xmlns:p14="http://schemas.microsoft.com/office/powerpoint/2010/main" val="174832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B9D76D8-A1DE-47D2-B32E-492631C8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DC43B330-3918-40EA-9ADC-850330781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Final Models – Performance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170223"/>
            <a:ext cx="2484888" cy="2466250"/>
          </a:xfrm>
          <a:prstGeom prst="rect">
            <a:avLst/>
          </a:prstGeom>
        </p:spPr>
      </p:pic>
      <p:sp>
        <p:nvSpPr>
          <p:cNvPr id="23" name="Rectangle 21">
            <a:extLst>
              <a:ext uri="{FF2B5EF4-FFF2-40B4-BE49-F238E27FC236}">
                <a16:creationId xmlns:a16="http://schemas.microsoft.com/office/drawing/2014/main" id="{F5057E84-5A2B-41DA-9777-6C35AF02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48" y="1227824"/>
            <a:ext cx="2476811" cy="248301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:a16="http://schemas.microsoft.com/office/drawing/2014/main" id="{A005A8E7-419B-4466-BD45-F4EA6082C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69" y="1369322"/>
            <a:ext cx="2511016" cy="23415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8ABB8DF-0C68-4719-A72F-1B03DA26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9" y="1285305"/>
            <a:ext cx="2487746" cy="23695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34B5846-0208-4A0E-8DB8-9DCD7D83B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>
            <a:off x="835309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GradientBoostingRegressor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236248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RandomForestRegressor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610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 Analysis - GBM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Importance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5" y="1219261"/>
            <a:ext cx="8498120" cy="49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</a:rPr>
              <a:t>Partial Dependence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" r="2" b="3270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1968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Additional Feature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055" y="1367197"/>
            <a:ext cx="106071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address high-dimensionality, sparse actor/director/genre features, &amp; represent prior sales performance, tested additional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Rolling 12 month average sales for primary genre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sales for prior films for the lead actor/actress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# prior films for lead actor/actress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sales for prior films by the director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# prior films by the director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Inclusion of these features improved model performance slightly to </a:t>
            </a:r>
            <a:r>
              <a:rPr lang="en-US" sz="2800" b="1" dirty="0"/>
              <a:t>R^2  = .602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Complicates the implementation &amp; interpretability of the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7116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Application and Opeartion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D03B69-C70F-1345-8906-AF1A65ECFB36}"/>
              </a:ext>
            </a:extLst>
          </p:cNvPr>
          <p:cNvSpPr/>
          <p:nvPr/>
        </p:nvSpPr>
        <p:spPr>
          <a:xfrm>
            <a:off x="3031224" y="1861338"/>
            <a:ext cx="6136628" cy="34891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527FEC-BC8A-4444-8D83-269B98CD9BAB}"/>
              </a:ext>
            </a:extLst>
          </p:cNvPr>
          <p:cNvSpPr/>
          <p:nvPr/>
        </p:nvSpPr>
        <p:spPr>
          <a:xfrm>
            <a:off x="3211697" y="1957590"/>
            <a:ext cx="5765323" cy="3296652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2DE147-3B3C-7642-B287-473982778823}"/>
              </a:ext>
            </a:extLst>
          </p:cNvPr>
          <p:cNvSpPr/>
          <p:nvPr/>
        </p:nvSpPr>
        <p:spPr>
          <a:xfrm>
            <a:off x="3323006" y="2219382"/>
            <a:ext cx="5507438" cy="2132492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2EA2EC-EE92-ED4F-8C1A-76A0E055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23" y="2285471"/>
            <a:ext cx="474629" cy="312085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DAC7945-D255-974C-8F80-799EF00002B8}"/>
              </a:ext>
            </a:extLst>
          </p:cNvPr>
          <p:cNvSpPr/>
          <p:nvPr/>
        </p:nvSpPr>
        <p:spPr>
          <a:xfrm>
            <a:off x="5445919" y="2595562"/>
            <a:ext cx="3228114" cy="1569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5C73B3-BE62-974F-B559-D59B0B748738}"/>
              </a:ext>
            </a:extLst>
          </p:cNvPr>
          <p:cNvSpPr txBox="1"/>
          <p:nvPr/>
        </p:nvSpPr>
        <p:spPr>
          <a:xfrm>
            <a:off x="4817552" y="2254381"/>
            <a:ext cx="434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EC2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532DBC-EF86-0349-96B4-E5C6C6C2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958" y="2776413"/>
            <a:ext cx="750374" cy="2451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2015FC-8E27-3140-82BB-D85FCE4DD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93" y="2747536"/>
            <a:ext cx="299998" cy="385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FF0BAE-79D5-AE41-961D-DFA1067FC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776" y="2885608"/>
            <a:ext cx="971681" cy="9716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699E2-2CE5-E846-9BDC-D1A3557BCEE1}"/>
              </a:ext>
            </a:extLst>
          </p:cNvPr>
          <p:cNvCxnSpPr>
            <a:cxnSpLocks/>
            <a:stCxn id="41" idx="0"/>
            <a:endCxn id="49" idx="2"/>
          </p:cNvCxnSpPr>
          <p:nvPr/>
        </p:nvCxnSpPr>
        <p:spPr>
          <a:xfrm flipV="1">
            <a:off x="8038631" y="3552400"/>
            <a:ext cx="0" cy="10792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375A09-9EF8-3944-BF18-8C085B032C2B}"/>
              </a:ext>
            </a:extLst>
          </p:cNvPr>
          <p:cNvGrpSpPr/>
          <p:nvPr/>
        </p:nvGrpSpPr>
        <p:grpSpPr>
          <a:xfrm>
            <a:off x="3441771" y="2595562"/>
            <a:ext cx="1226617" cy="1551775"/>
            <a:chOff x="292836" y="692789"/>
            <a:chExt cx="1436571" cy="155177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69BE618-FA00-684C-A147-743324BBA1D0}"/>
                </a:ext>
              </a:extLst>
            </p:cNvPr>
            <p:cNvSpPr/>
            <p:nvPr/>
          </p:nvSpPr>
          <p:spPr>
            <a:xfrm>
              <a:off x="305646" y="692789"/>
              <a:ext cx="1383753" cy="1551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FB2586-63A3-E34E-B68B-1E5CCDFBFC5F}"/>
                </a:ext>
              </a:extLst>
            </p:cNvPr>
            <p:cNvSpPr txBox="1"/>
            <p:nvPr/>
          </p:nvSpPr>
          <p:spPr>
            <a:xfrm>
              <a:off x="292836" y="768143"/>
              <a:ext cx="1436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 Webserver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17125B-008E-024E-A273-D7BC8798DB08}"/>
                </a:ext>
              </a:extLst>
            </p:cNvPr>
            <p:cNvGrpSpPr/>
            <p:nvPr/>
          </p:nvGrpSpPr>
          <p:grpSpPr>
            <a:xfrm>
              <a:off x="513945" y="1011759"/>
              <a:ext cx="977371" cy="307132"/>
              <a:chOff x="1075043" y="2697000"/>
              <a:chExt cx="977371" cy="3071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D38AC05-6165-944F-AABA-ACECE9C205B3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C60EF-23D3-B94E-B8BE-9478E926C55B}"/>
                  </a:ext>
                </a:extLst>
              </p:cNvPr>
              <p:cNvSpPr txBox="1"/>
              <p:nvPr/>
            </p:nvSpPr>
            <p:spPr>
              <a:xfrm>
                <a:off x="1259532" y="2733508"/>
                <a:ext cx="599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HTML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448771-36E8-F14E-A630-B9C3A7BB8E05}"/>
                </a:ext>
              </a:extLst>
            </p:cNvPr>
            <p:cNvGrpSpPr/>
            <p:nvPr/>
          </p:nvGrpSpPr>
          <p:grpSpPr>
            <a:xfrm>
              <a:off x="523172" y="1416483"/>
              <a:ext cx="968144" cy="308488"/>
              <a:chOff x="1075043" y="2695644"/>
              <a:chExt cx="968144" cy="3084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4F75081-F326-6240-86F6-A381CAF22056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64B968-7AE2-DC43-B3FC-F9E0EAA3E744}"/>
                  </a:ext>
                </a:extLst>
              </p:cNvPr>
              <p:cNvSpPr txBox="1"/>
              <p:nvPr/>
            </p:nvSpPr>
            <p:spPr>
              <a:xfrm>
                <a:off x="1137365" y="2726777"/>
                <a:ext cx="8395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JavaScript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050E24A-C88A-AD45-8847-073C7BC235BC}"/>
              </a:ext>
            </a:extLst>
          </p:cNvPr>
          <p:cNvSpPr/>
          <p:nvPr/>
        </p:nvSpPr>
        <p:spPr>
          <a:xfrm>
            <a:off x="3633849" y="3724093"/>
            <a:ext cx="826651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98F69E-84B3-4F43-8654-1AD28D2D1ED8}"/>
              </a:ext>
            </a:extLst>
          </p:cNvPr>
          <p:cNvSpPr txBox="1"/>
          <p:nvPr/>
        </p:nvSpPr>
        <p:spPr>
          <a:xfrm>
            <a:off x="3858584" y="3755226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A6C0E-0001-274B-9537-9313F4959412}"/>
              </a:ext>
            </a:extLst>
          </p:cNvPr>
          <p:cNvSpPr txBox="1"/>
          <p:nvPr/>
        </p:nvSpPr>
        <p:spPr>
          <a:xfrm>
            <a:off x="4707262" y="2546588"/>
            <a:ext cx="71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Rest API Request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F23ABF-0260-534D-9B65-05C99B6BB935}"/>
              </a:ext>
            </a:extLst>
          </p:cNvPr>
          <p:cNvSpPr/>
          <p:nvPr/>
        </p:nvSpPr>
        <p:spPr>
          <a:xfrm>
            <a:off x="5726411" y="2826150"/>
            <a:ext cx="1586714" cy="3071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866CD-8BBE-8B45-BBC8-662819E1F1F5}"/>
              </a:ext>
            </a:extLst>
          </p:cNvPr>
          <p:cNvSpPr txBox="1"/>
          <p:nvPr/>
        </p:nvSpPr>
        <p:spPr>
          <a:xfrm>
            <a:off x="5760992" y="2852686"/>
            <a:ext cx="15953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Input into binary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B18618-C62B-6C4A-B812-1F6D0AAF2E7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2720457" y="3371449"/>
            <a:ext cx="732252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A2F7DF-8DF3-0D4F-A0C2-1CCF7C397A67}"/>
              </a:ext>
            </a:extLst>
          </p:cNvPr>
          <p:cNvGrpSpPr/>
          <p:nvPr/>
        </p:nvGrpSpPr>
        <p:grpSpPr>
          <a:xfrm>
            <a:off x="7525345" y="4605142"/>
            <a:ext cx="1026572" cy="449601"/>
            <a:chOff x="6748098" y="5170591"/>
            <a:chExt cx="1026572" cy="44960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ED8522-3C45-CC4B-BD7F-9CBBA2175C50}"/>
                </a:ext>
              </a:extLst>
            </p:cNvPr>
            <p:cNvSpPr/>
            <p:nvPr/>
          </p:nvSpPr>
          <p:spPr>
            <a:xfrm>
              <a:off x="6792862" y="5170591"/>
              <a:ext cx="981808" cy="4496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C5534D-B1BA-0F47-8A19-418A6D69C3D7}"/>
                </a:ext>
              </a:extLst>
            </p:cNvPr>
            <p:cNvSpPr txBox="1"/>
            <p:nvPr/>
          </p:nvSpPr>
          <p:spPr>
            <a:xfrm>
              <a:off x="6748098" y="5197128"/>
              <a:ext cx="1026572" cy="42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Dump model into file.joblib 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74734FC-F15F-8F40-B631-A9810A8DFEDB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>
            <a:off x="4460500" y="3596610"/>
            <a:ext cx="1260692" cy="2714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B9ED9-97CF-294E-B86B-575F0D2F52BB}"/>
              </a:ext>
            </a:extLst>
          </p:cNvPr>
          <p:cNvCxnSpPr>
            <a:cxnSpLocks/>
            <a:stCxn id="36" idx="2"/>
            <a:endCxn id="45" idx="0"/>
          </p:cNvCxnSpPr>
          <p:nvPr/>
        </p:nvCxnSpPr>
        <p:spPr>
          <a:xfrm>
            <a:off x="6519768" y="3133282"/>
            <a:ext cx="0" cy="1382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B53B4C-88B8-0245-B8EA-81CCFC882F8F}"/>
              </a:ext>
            </a:extLst>
          </p:cNvPr>
          <p:cNvGrpSpPr/>
          <p:nvPr/>
        </p:nvGrpSpPr>
        <p:grpSpPr>
          <a:xfrm>
            <a:off x="5726411" y="3271510"/>
            <a:ext cx="1586714" cy="307132"/>
            <a:chOff x="7014525" y="3780394"/>
            <a:chExt cx="1586714" cy="3071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919E1C-CAC6-FD4C-B31A-8BE55515C65F}"/>
                </a:ext>
              </a:extLst>
            </p:cNvPr>
            <p:cNvSpPr/>
            <p:nvPr/>
          </p:nvSpPr>
          <p:spPr>
            <a:xfrm>
              <a:off x="7014525" y="3780394"/>
              <a:ext cx="1586714" cy="3071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949288-0D76-A04F-A877-089B22B1CEE0}"/>
                </a:ext>
              </a:extLst>
            </p:cNvPr>
            <p:cNvSpPr txBox="1"/>
            <p:nvPr/>
          </p:nvSpPr>
          <p:spPr>
            <a:xfrm>
              <a:off x="7215411" y="3821621"/>
              <a:ext cx="11849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Load joblib model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30523F-02E0-2440-9892-8A31C00F5BDE}"/>
              </a:ext>
            </a:extLst>
          </p:cNvPr>
          <p:cNvGrpSpPr/>
          <p:nvPr/>
        </p:nvGrpSpPr>
        <p:grpSpPr>
          <a:xfrm>
            <a:off x="7626985" y="3275046"/>
            <a:ext cx="826651" cy="308488"/>
            <a:chOff x="8739514" y="3951250"/>
            <a:chExt cx="826651" cy="30848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6B0D061-C50B-D740-ABCE-D49AE3715D9E}"/>
                </a:ext>
              </a:extLst>
            </p:cNvPr>
            <p:cNvSpPr/>
            <p:nvPr/>
          </p:nvSpPr>
          <p:spPr>
            <a:xfrm>
              <a:off x="8739514" y="3951250"/>
              <a:ext cx="826651" cy="3084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1CD78F-5509-E240-9BEC-DFCE92FD0160}"/>
                </a:ext>
              </a:extLst>
            </p:cNvPr>
            <p:cNvSpPr txBox="1"/>
            <p:nvPr/>
          </p:nvSpPr>
          <p:spPr>
            <a:xfrm>
              <a:off x="8907343" y="3982383"/>
              <a:ext cx="4876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joblib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38E6F6-F91B-894A-A4F0-70642E93C501}"/>
              </a:ext>
            </a:extLst>
          </p:cNvPr>
          <p:cNvCxnSpPr>
            <a:cxnSpLocks/>
            <a:stCxn id="48" idx="1"/>
            <a:endCxn id="45" idx="3"/>
          </p:cNvCxnSpPr>
          <p:nvPr/>
        </p:nvCxnSpPr>
        <p:spPr>
          <a:xfrm flipH="1" flipV="1">
            <a:off x="7313125" y="3425076"/>
            <a:ext cx="313860" cy="42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300AD0-C8A3-334D-9C94-EE860D45B808}"/>
              </a:ext>
            </a:extLst>
          </p:cNvPr>
          <p:cNvGrpSpPr/>
          <p:nvPr/>
        </p:nvGrpSpPr>
        <p:grpSpPr>
          <a:xfrm>
            <a:off x="5721192" y="3714534"/>
            <a:ext cx="1586714" cy="307132"/>
            <a:chOff x="7014525" y="3780394"/>
            <a:chExt cx="1586714" cy="3071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D1B494-8332-444A-AACC-C26A0D771F0F}"/>
                </a:ext>
              </a:extLst>
            </p:cNvPr>
            <p:cNvSpPr/>
            <p:nvPr/>
          </p:nvSpPr>
          <p:spPr>
            <a:xfrm>
              <a:off x="7014525" y="3780394"/>
              <a:ext cx="1586714" cy="3071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C36654-2CE6-9F4B-A888-F2E1C9169FFF}"/>
                </a:ext>
              </a:extLst>
            </p:cNvPr>
            <p:cNvSpPr txBox="1"/>
            <p:nvPr/>
          </p:nvSpPr>
          <p:spPr>
            <a:xfrm>
              <a:off x="7050309" y="3821621"/>
              <a:ext cx="15151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 using input data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7352D7-B3F4-5B49-B634-CD02D0A71598}"/>
              </a:ext>
            </a:extLst>
          </p:cNvPr>
          <p:cNvCxnSpPr>
            <a:cxnSpLocks/>
            <a:stCxn id="45" idx="2"/>
            <a:endCxn id="52" idx="0"/>
          </p:cNvCxnSpPr>
          <p:nvPr/>
        </p:nvCxnSpPr>
        <p:spPr>
          <a:xfrm flipH="1">
            <a:off x="6514549" y="3578642"/>
            <a:ext cx="5219" cy="1358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73BFA15-F517-7D44-95FB-BC7433E7D165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V="1">
            <a:off x="4460501" y="2979716"/>
            <a:ext cx="1265911" cy="44536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48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Limitations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5157" y="1652795"/>
            <a:ext cx="10717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Missing values for each feature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Finding datasets that had more information about key features, such as actors/actresses and directors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9319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619" y="221942"/>
            <a:ext cx="10058400" cy="123568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Real-time APP </a:t>
            </a:r>
            <a:r>
              <a:rPr lang="en-US" sz="4800" b="1" dirty="0" err="1">
                <a:solidFill>
                  <a:schemeClr val="accent2">
                    <a:lumMod val="75000"/>
                  </a:schemeClr>
                </a:solidFill>
              </a:rPr>
              <a:t>predition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01E69B-206B-4142-BC8C-803EE3FFD631}"/>
              </a:ext>
            </a:extLst>
          </p:cNvPr>
          <p:cNvSpPr/>
          <p:nvPr/>
        </p:nvSpPr>
        <p:spPr>
          <a:xfrm>
            <a:off x="1415392" y="2888861"/>
            <a:ext cx="943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http://ec2-34-238-50-190.compute-1.amazonaws.com/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6473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F2614E-97EE-4CF7-843F-3850CCE4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94" y="952155"/>
            <a:ext cx="5624049" cy="42180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553132-E79E-428A-92F4-E894C13B1DCF}"/>
              </a:ext>
            </a:extLst>
          </p:cNvPr>
          <p:cNvSpPr txBox="1"/>
          <p:nvPr/>
        </p:nvSpPr>
        <p:spPr>
          <a:xfrm>
            <a:off x="4036164" y="5170192"/>
            <a:ext cx="3107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2060"/>
                </a:solidFill>
              </a:rPr>
              <a:t>Thank you! 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4290C4-DA1C-4557-A706-94F12FE8014F}"/>
              </a:ext>
            </a:extLst>
          </p:cNvPr>
          <p:cNvSpPr txBox="1"/>
          <p:nvPr/>
        </p:nvSpPr>
        <p:spPr>
          <a:xfrm>
            <a:off x="2507851" y="-42754"/>
            <a:ext cx="597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2060"/>
                </a:solidFill>
              </a:rPr>
              <a:t>Box Office Smash Team</a:t>
            </a:r>
            <a:endParaRPr 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03DEB5-DA08-4508-92C2-8EB59D68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25" y="0"/>
            <a:ext cx="9948962" cy="63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36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Inflation Adjustment?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79" y="1884130"/>
            <a:ext cx="4589479" cy="402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0533" y="1699464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Error by Release Year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2501" y="1884130"/>
            <a:ext cx="558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Considered training model on inflation-adjusted data to account for change in dollar value over time, but: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Only using data back through 2000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Inclusion of release year feature helps mitigate the impact of the potential distortion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 error not significantly biased by release year</a:t>
            </a:r>
          </a:p>
        </p:txBody>
      </p:sp>
    </p:spTree>
    <p:extLst>
      <p:ext uri="{BB962C8B-B14F-4D97-AF65-F5344CB8AC3E}">
        <p14:creationId xmlns:p14="http://schemas.microsoft.com/office/powerpoint/2010/main" val="334788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F3F066-3BA5-4844-989F-64E6F59CBEAC}"/>
              </a:ext>
            </a:extLst>
          </p:cNvPr>
          <p:cNvSpPr/>
          <p:nvPr/>
        </p:nvSpPr>
        <p:spPr>
          <a:xfrm>
            <a:off x="1347410" y="534828"/>
            <a:ext cx="8823571" cy="5327266"/>
          </a:xfrm>
          <a:prstGeom prst="roundRect">
            <a:avLst/>
          </a:prstGeom>
          <a:solidFill>
            <a:srgbClr val="2B3E50"/>
          </a:solidFill>
          <a:ln>
            <a:solidFill>
              <a:srgbClr val="2B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05C934-8A82-2C45-BF10-527A45EB8EA0}"/>
              </a:ext>
            </a:extLst>
          </p:cNvPr>
          <p:cNvSpPr/>
          <p:nvPr/>
        </p:nvSpPr>
        <p:spPr>
          <a:xfrm>
            <a:off x="1484836" y="1121650"/>
            <a:ext cx="8539475" cy="4608091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AD5EDA-6E49-E54B-A5AD-D585AC9EAF1B}"/>
              </a:ext>
            </a:extLst>
          </p:cNvPr>
          <p:cNvGrpSpPr/>
          <p:nvPr/>
        </p:nvGrpSpPr>
        <p:grpSpPr>
          <a:xfrm>
            <a:off x="3972472" y="4778565"/>
            <a:ext cx="1383753" cy="781668"/>
            <a:chOff x="241451" y="2930686"/>
            <a:chExt cx="1383753" cy="78166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2AE1064-2D94-5A45-A8D8-AE718C7D6BD7}"/>
                </a:ext>
              </a:extLst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8577DC-7CF6-8E49-9D3A-D2DB1DBF3FD9}"/>
                </a:ext>
              </a:extLst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CBD86C-0BD7-4147-AA08-02823C50CE08}"/>
                </a:ext>
              </a:extLst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C09714-EDCF-4A48-880C-D68B8FD65853}"/>
                  </a:ext>
                </a:extLst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A3EF2A-9611-934B-9F2D-EBA80A407FB3}"/>
                  </a:ext>
                </a:extLst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B530C6-DAA0-C642-B7CB-58A0BFD5EA53}"/>
              </a:ext>
            </a:extLst>
          </p:cNvPr>
          <p:cNvGrpSpPr/>
          <p:nvPr/>
        </p:nvGrpSpPr>
        <p:grpSpPr>
          <a:xfrm>
            <a:off x="5723848" y="1501232"/>
            <a:ext cx="1391776" cy="785485"/>
            <a:chOff x="1660520" y="4242774"/>
            <a:chExt cx="1391776" cy="78548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CF61B40-0812-2147-B91D-70A38937CEE2}"/>
                </a:ext>
              </a:extLst>
            </p:cNvPr>
            <p:cNvSpPr/>
            <p:nvPr/>
          </p:nvSpPr>
          <p:spPr>
            <a:xfrm>
              <a:off x="1660520" y="4242774"/>
              <a:ext cx="1350842" cy="78548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B926CC-D0DE-794E-B777-8F0CD9DCE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226" y="4309181"/>
              <a:ext cx="524594" cy="5041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6FFF1C-E732-3745-9961-C92F4A18CEEA}"/>
                </a:ext>
              </a:extLst>
            </p:cNvPr>
            <p:cNvSpPr txBox="1"/>
            <p:nvPr/>
          </p:nvSpPr>
          <p:spPr>
            <a:xfrm>
              <a:off x="2201114" y="4422758"/>
              <a:ext cx="851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GitHub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780944C-12D7-FD46-B45C-CE1248508F07}"/>
              </a:ext>
            </a:extLst>
          </p:cNvPr>
          <p:cNvSpPr/>
          <p:nvPr/>
        </p:nvSpPr>
        <p:spPr>
          <a:xfrm>
            <a:off x="3992833" y="2538475"/>
            <a:ext cx="3081856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798AB-2209-B949-BE39-3CAFC084EBCD}"/>
              </a:ext>
            </a:extLst>
          </p:cNvPr>
          <p:cNvSpPr txBox="1"/>
          <p:nvPr/>
        </p:nvSpPr>
        <p:spPr>
          <a:xfrm>
            <a:off x="3991881" y="2672443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354F21-FEF8-1D4D-8771-5F66B89DAEC6}"/>
              </a:ext>
            </a:extLst>
          </p:cNvPr>
          <p:cNvSpPr/>
          <p:nvPr/>
        </p:nvSpPr>
        <p:spPr>
          <a:xfrm>
            <a:off x="4095846" y="2965681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782CE-3734-3847-8B5B-A1E04A7F4200}"/>
              </a:ext>
            </a:extLst>
          </p:cNvPr>
          <p:cNvSpPr txBox="1"/>
          <p:nvPr/>
        </p:nvSpPr>
        <p:spPr>
          <a:xfrm>
            <a:off x="4201682" y="2972327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7482D7-F49D-6544-8058-B83BAB09D98E}"/>
              </a:ext>
            </a:extLst>
          </p:cNvPr>
          <p:cNvSpPr/>
          <p:nvPr/>
        </p:nvSpPr>
        <p:spPr>
          <a:xfrm>
            <a:off x="4260648" y="3687755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EE3C75-60E6-4C40-AD07-74EE6CA9DD05}"/>
              </a:ext>
            </a:extLst>
          </p:cNvPr>
          <p:cNvSpPr txBox="1"/>
          <p:nvPr/>
        </p:nvSpPr>
        <p:spPr>
          <a:xfrm>
            <a:off x="4271750" y="3706538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A97BE6-D302-5F43-9825-7B0A328C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8" y="3244353"/>
            <a:ext cx="1130588" cy="389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847B4A-3502-F14E-B54D-4289CC73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79" y="2601326"/>
            <a:ext cx="474629" cy="3120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599DF8C-C525-0648-AC7E-2199634A2CBF}"/>
              </a:ext>
            </a:extLst>
          </p:cNvPr>
          <p:cNvGrpSpPr/>
          <p:nvPr/>
        </p:nvGrpSpPr>
        <p:grpSpPr>
          <a:xfrm>
            <a:off x="2006987" y="4406848"/>
            <a:ext cx="1383753" cy="1175797"/>
            <a:chOff x="263372" y="692789"/>
            <a:chExt cx="1383753" cy="117579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98788D2-E06F-C84B-9249-277E0B0E23B6}"/>
                </a:ext>
              </a:extLst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DED95A-6453-2B43-9D9F-B7E31B38460A}"/>
                </a:ext>
              </a:extLst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ACD1817-BD95-5144-829B-22E9E1A0AFAD}"/>
                </a:ext>
              </a:extLst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B594486-5D16-6F4D-BF17-1F3761719008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27A093-6EC9-3D46-B62B-807DA104B57B}"/>
                  </a:ext>
                </a:extLst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E0F0A3-3426-EF40-A68E-92A001C3E45A}"/>
                </a:ext>
              </a:extLst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5F2B0B-719B-EF4A-BA3E-8F8783F2F885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0ACEA1-02EF-204C-95AE-25D376C484F8}"/>
                  </a:ext>
                </a:extLst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6E00E6-45D0-F54D-8904-C0217B001BE6}"/>
              </a:ext>
            </a:extLst>
          </p:cNvPr>
          <p:cNvGrpSpPr/>
          <p:nvPr/>
        </p:nvGrpSpPr>
        <p:grpSpPr>
          <a:xfrm>
            <a:off x="1735513" y="2538457"/>
            <a:ext cx="1926697" cy="1704112"/>
            <a:chOff x="2418535" y="1491289"/>
            <a:chExt cx="1926697" cy="170411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FDC81FE-F362-7A4B-87CE-27E99DE32BAA}"/>
                </a:ext>
              </a:extLst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5A77DB-6801-7E4C-8BC7-C4E452217823}"/>
                </a:ext>
              </a:extLst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CCCAFFC-3EC1-9D4A-94D9-BBEFF0126725}"/>
                  </a:ext>
                </a:extLst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C6915-94E4-9E43-A10D-F42B909DAA50}"/>
                  </a:ext>
                </a:extLst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2B1CACF-7059-E943-B6A5-79C98FF43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3737" y="2697145"/>
              <a:ext cx="962048" cy="36912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74436F-F8C1-7140-B9C2-AE921F8A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5157A27-5B00-9241-AA75-7D369BB2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DA602C5-0611-F54E-B6DF-7F652CD13FD5}"/>
              </a:ext>
            </a:extLst>
          </p:cNvPr>
          <p:cNvCxnSpPr>
            <a:cxnSpLocks/>
            <a:stCxn id="25" idx="0"/>
            <a:endCxn id="34" idx="2"/>
          </p:cNvCxnSpPr>
          <p:nvPr/>
        </p:nvCxnSpPr>
        <p:spPr>
          <a:xfrm rot="16200000" flipV="1">
            <a:off x="2616724" y="4324708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F54D8F-822E-6D48-A2A2-AA37219B6794}"/>
              </a:ext>
            </a:extLst>
          </p:cNvPr>
          <p:cNvCxnSpPr>
            <a:cxnSpLocks/>
            <a:stCxn id="34" idx="3"/>
            <a:endCxn id="16" idx="1"/>
          </p:cNvCxnSpPr>
          <p:nvPr/>
        </p:nvCxnSpPr>
        <p:spPr>
          <a:xfrm>
            <a:off x="3662210" y="3390513"/>
            <a:ext cx="330623" cy="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F4D8EF3-6B8C-504F-A12A-1512F9DB8B9E}"/>
              </a:ext>
            </a:extLst>
          </p:cNvPr>
          <p:cNvCxnSpPr>
            <a:cxnSpLocks/>
          </p:cNvCxnSpPr>
          <p:nvPr/>
        </p:nvCxnSpPr>
        <p:spPr>
          <a:xfrm flipV="1">
            <a:off x="4610856" y="4086001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4659177-6771-AF45-80F7-799065F70EB7}"/>
              </a:ext>
            </a:extLst>
          </p:cNvPr>
          <p:cNvCxnSpPr>
            <a:cxnSpLocks/>
            <a:stCxn id="13" idx="0"/>
            <a:endCxn id="34" idx="0"/>
          </p:cNvCxnSpPr>
          <p:nvPr/>
        </p:nvCxnSpPr>
        <p:spPr>
          <a:xfrm rot="16200000" flipH="1" flipV="1">
            <a:off x="4030453" y="169640"/>
            <a:ext cx="1037225" cy="3700407"/>
          </a:xfrm>
          <a:prstGeom prst="bentConnector3">
            <a:avLst>
              <a:gd name="adj1" fmla="val -2204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61061-AE92-0747-83E1-6A2E332D4E9E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flipH="1">
            <a:off x="5534752" y="1893975"/>
            <a:ext cx="189096" cy="1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5BC05CE0-45A0-3643-820C-F214BCBF36D6}"/>
              </a:ext>
            </a:extLst>
          </p:cNvPr>
          <p:cNvCxnSpPr>
            <a:stCxn id="54" idx="0"/>
            <a:endCxn id="15" idx="3"/>
          </p:cNvCxnSpPr>
          <p:nvPr/>
        </p:nvCxnSpPr>
        <p:spPr>
          <a:xfrm rot="16200000" flipV="1">
            <a:off x="7561472" y="1373869"/>
            <a:ext cx="712917" cy="1604611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DE2C29B-2D2A-544F-B8A8-9EA094EC7DC2}"/>
              </a:ext>
            </a:extLst>
          </p:cNvPr>
          <p:cNvSpPr/>
          <p:nvPr/>
        </p:nvSpPr>
        <p:spPr>
          <a:xfrm>
            <a:off x="4145982" y="1504573"/>
            <a:ext cx="1388770" cy="78214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2B2CD1-3BD7-4D40-B2BB-9438429254D1}"/>
              </a:ext>
            </a:extLst>
          </p:cNvPr>
          <p:cNvSpPr txBox="1"/>
          <p:nvPr/>
        </p:nvSpPr>
        <p:spPr>
          <a:xfrm>
            <a:off x="4225052" y="1973830"/>
            <a:ext cx="1243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D6792CD-6AB7-0F40-BC79-BD0877126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53" y="1626361"/>
            <a:ext cx="960362" cy="3693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8DAC04-6B44-BA44-AB23-C3204070CBC7}"/>
              </a:ext>
            </a:extLst>
          </p:cNvPr>
          <p:cNvCxnSpPr>
            <a:cxnSpLocks/>
            <a:stCxn id="18" idx="0"/>
            <a:endCxn id="47" idx="2"/>
          </p:cNvCxnSpPr>
          <p:nvPr/>
        </p:nvCxnSpPr>
        <p:spPr>
          <a:xfrm flipH="1" flipV="1">
            <a:off x="4840367" y="2286718"/>
            <a:ext cx="859" cy="6789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5CAB90-A315-A841-9CD5-1EC24955C572}"/>
              </a:ext>
            </a:extLst>
          </p:cNvPr>
          <p:cNvGrpSpPr/>
          <p:nvPr/>
        </p:nvGrpSpPr>
        <p:grpSpPr>
          <a:xfrm>
            <a:off x="7572311" y="2532633"/>
            <a:ext cx="2295847" cy="2448238"/>
            <a:chOff x="7240312" y="2609926"/>
            <a:chExt cx="2295847" cy="244823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567A2D0-D779-7F43-815F-710C4901B619}"/>
                </a:ext>
              </a:extLst>
            </p:cNvPr>
            <p:cNvGrpSpPr/>
            <p:nvPr/>
          </p:nvGrpSpPr>
          <p:grpSpPr>
            <a:xfrm>
              <a:off x="7240312" y="2609926"/>
              <a:ext cx="2295847" cy="2448238"/>
              <a:chOff x="5855029" y="2434717"/>
              <a:chExt cx="2295847" cy="244823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0DC7CA60-31FA-114B-BF19-62B2E533FD64}"/>
                  </a:ext>
                </a:extLst>
              </p:cNvPr>
              <p:cNvSpPr/>
              <p:nvPr/>
            </p:nvSpPr>
            <p:spPr>
              <a:xfrm>
                <a:off x="5855029" y="2434717"/>
                <a:ext cx="2295847" cy="244823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E6E449A-724C-AB43-8648-1FABB09B22ED}"/>
                  </a:ext>
                </a:extLst>
              </p:cNvPr>
              <p:cNvGrpSpPr/>
              <p:nvPr/>
            </p:nvGrpSpPr>
            <p:grpSpPr>
              <a:xfrm>
                <a:off x="5976301" y="3079647"/>
                <a:ext cx="1375698" cy="308488"/>
                <a:chOff x="990504" y="2695644"/>
                <a:chExt cx="1375698" cy="30848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E0DDC04-BAB5-8940-AFFA-B792C6727337}"/>
                    </a:ext>
                  </a:extLst>
                </p:cNvPr>
                <p:cNvSpPr/>
                <p:nvPr/>
              </p:nvSpPr>
              <p:spPr>
                <a:xfrm>
                  <a:off x="1026914" y="2695644"/>
                  <a:ext cx="1279127" cy="30848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AA61261-91F9-4D40-8886-42BC723E67C4}"/>
                    </a:ext>
                  </a:extLst>
                </p:cNvPr>
                <p:cNvSpPr txBox="1"/>
                <p:nvPr/>
              </p:nvSpPr>
              <p:spPr>
                <a:xfrm>
                  <a:off x="990504" y="2738809"/>
                  <a:ext cx="13756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Exploratory Analysis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C36BD0-C832-7D47-8383-3BBFEB6A39CC}"/>
                  </a:ext>
                </a:extLst>
              </p:cNvPr>
              <p:cNvGrpSpPr/>
              <p:nvPr/>
            </p:nvGrpSpPr>
            <p:grpSpPr>
              <a:xfrm>
                <a:off x="6010829" y="3491817"/>
                <a:ext cx="1290140" cy="308488"/>
                <a:chOff x="1025032" y="2695644"/>
                <a:chExt cx="1290140" cy="308488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B5317BB-8454-9145-8C6C-21D0AC7B2796}"/>
                    </a:ext>
                  </a:extLst>
                </p:cNvPr>
                <p:cNvSpPr/>
                <p:nvPr/>
              </p:nvSpPr>
              <p:spPr>
                <a:xfrm>
                  <a:off x="1025032" y="2695644"/>
                  <a:ext cx="1290140" cy="30848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B04D1E5-29D5-E34F-8056-AE6DD466C8F9}"/>
                    </a:ext>
                  </a:extLst>
                </p:cNvPr>
                <p:cNvSpPr txBox="1"/>
                <p:nvPr/>
              </p:nvSpPr>
              <p:spPr>
                <a:xfrm>
                  <a:off x="1053013" y="2714745"/>
                  <a:ext cx="12266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Machine</a:t>
                  </a:r>
                  <a:r>
                    <a:rPr lang="en-US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Learning</a:t>
                  </a:r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A8E53A1-2DA1-604A-84E5-F706C395C28B}"/>
                  </a:ext>
                </a:extLst>
              </p:cNvPr>
              <p:cNvSpPr/>
              <p:nvPr/>
            </p:nvSpPr>
            <p:spPr>
              <a:xfrm>
                <a:off x="6010829" y="2678309"/>
                <a:ext cx="1290140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8596BF-BE3E-E24F-9D36-75662BA1AD58}"/>
                  </a:ext>
                </a:extLst>
              </p:cNvPr>
              <p:cNvSpPr txBox="1"/>
              <p:nvPr/>
            </p:nvSpPr>
            <p:spPr>
              <a:xfrm>
                <a:off x="6106601" y="2709442"/>
                <a:ext cx="10951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 Wrangling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6F1B52A-8F67-C547-BCC2-CB9E660ED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5941" y="3953155"/>
                <a:ext cx="1065918" cy="3482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5E87D9D-1BFE-6941-BF78-DC0B4C844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2784" y="3281133"/>
                <a:ext cx="628518" cy="296302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10F9750D-C7CF-6045-9C4E-4298433E7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7963" y="3684454"/>
                <a:ext cx="628518" cy="340188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CAC326-DD6A-9F44-AF1D-9BE2AD5CAA2E}"/>
                  </a:ext>
                </a:extLst>
              </p:cNvPr>
              <p:cNvSpPr txBox="1"/>
              <p:nvPr/>
            </p:nvSpPr>
            <p:spPr>
              <a:xfrm>
                <a:off x="7265876" y="4085922"/>
                <a:ext cx="7662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psycopg2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7A1BB1C-ED44-4B47-83B4-658D73864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4329" y="4315657"/>
                <a:ext cx="546618" cy="49660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5B0C405-F0E4-7245-AD82-F0757B9E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1157" y="4477462"/>
                <a:ext cx="1266194" cy="232136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F872EB2-0DB8-0444-B358-93BA5B71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2683" y="2810908"/>
              <a:ext cx="538842" cy="602773"/>
            </a:xfrm>
            <a:prstGeom prst="rect">
              <a:avLst/>
            </a:prstGeom>
          </p:spPr>
        </p:pic>
      </p:grp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A632F80-748F-1C4F-A3F7-2A3FF2FEF2FC}"/>
              </a:ext>
            </a:extLst>
          </p:cNvPr>
          <p:cNvSpPr/>
          <p:nvPr/>
        </p:nvSpPr>
        <p:spPr>
          <a:xfrm>
            <a:off x="5878805" y="2964280"/>
            <a:ext cx="1046838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E1F698-6C7C-1648-B28B-DB2811155B8E}"/>
              </a:ext>
            </a:extLst>
          </p:cNvPr>
          <p:cNvSpPr txBox="1"/>
          <p:nvPr/>
        </p:nvSpPr>
        <p:spPr>
          <a:xfrm>
            <a:off x="6282286" y="2681439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EC2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293F6D5-90CF-1542-883D-98E1C5B39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053" y="3103570"/>
            <a:ext cx="861808" cy="28156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3B423C4-110B-8E47-80A1-985F7A9278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663" y="3502554"/>
            <a:ext cx="341991" cy="439601"/>
          </a:xfrm>
          <a:prstGeom prst="rect">
            <a:avLst/>
          </a:prstGeom>
        </p:spPr>
      </p:pic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F301B002-4098-3C46-8002-3D8FC48D5173}"/>
              </a:ext>
            </a:extLst>
          </p:cNvPr>
          <p:cNvCxnSpPr>
            <a:cxnSpLocks/>
            <a:stCxn id="54" idx="1"/>
            <a:endCxn id="18" idx="2"/>
          </p:cNvCxnSpPr>
          <p:nvPr/>
        </p:nvCxnSpPr>
        <p:spPr>
          <a:xfrm rot="10800000" flipV="1">
            <a:off x="4841227" y="3756752"/>
            <a:ext cx="2731085" cy="341600"/>
          </a:xfrm>
          <a:prstGeom prst="bentConnector4">
            <a:avLst>
              <a:gd name="adj1" fmla="val 11243"/>
              <a:gd name="adj2" fmla="val 231552"/>
            </a:avLst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DBDF9DF-4F9A-6D46-BAB6-BC50CBD8C354}"/>
              </a:ext>
            </a:extLst>
          </p:cNvPr>
          <p:cNvCxnSpPr>
            <a:cxnSpLocks/>
            <a:stCxn id="18" idx="3"/>
            <a:endCxn id="69" idx="1"/>
          </p:cNvCxnSpPr>
          <p:nvPr/>
        </p:nvCxnSpPr>
        <p:spPr>
          <a:xfrm flipV="1">
            <a:off x="5586605" y="3530616"/>
            <a:ext cx="292200" cy="14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2E1021BA-62E6-3E46-9818-B0BB5AB73A1D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6925643" y="2265687"/>
            <a:ext cx="3333706" cy="1264929"/>
          </a:xfrm>
          <a:prstGeom prst="bentConnector3">
            <a:avLst>
              <a:gd name="adj1" fmla="val 11022"/>
            </a:avLst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372CF6B8-C412-EB4D-8FBA-288EE73605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5780" y="1823645"/>
            <a:ext cx="971681" cy="971681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5F31AD4-ED41-954C-8DE9-14852B739325}"/>
              </a:ext>
            </a:extLst>
          </p:cNvPr>
          <p:cNvCxnSpPr>
            <a:cxnSpLocks/>
            <a:stCxn id="13" idx="2"/>
            <a:endCxn id="69" idx="0"/>
          </p:cNvCxnSpPr>
          <p:nvPr/>
        </p:nvCxnSpPr>
        <p:spPr>
          <a:xfrm>
            <a:off x="6399269" y="2286717"/>
            <a:ext cx="2955" cy="6775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1A648E7-37F3-ED47-B751-6ADF4FB89820}"/>
              </a:ext>
            </a:extLst>
          </p:cNvPr>
          <p:cNvSpPr txBox="1"/>
          <p:nvPr/>
        </p:nvSpPr>
        <p:spPr>
          <a:xfrm flipH="1">
            <a:off x="2039791" y="625061"/>
            <a:ext cx="535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Office Smash Architecture Diagram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40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55"/>
            <a:ext cx="11331458" cy="133333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2E1D9-EED7-47A9-B772-7D9FF62E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422" y="1886751"/>
            <a:ext cx="3661684" cy="1136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9F1ED-76C4-4D48-A26F-C4E4FA5E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6" y="1880258"/>
            <a:ext cx="3002450" cy="1425287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272D167-D457-48C7-87FE-42DC73F94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519" y="3903482"/>
            <a:ext cx="3930404" cy="11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0916" y="319514"/>
            <a:ext cx="10515600" cy="1022965"/>
          </a:xfrm>
        </p:spPr>
        <p:txBody>
          <a:bodyPr>
            <a:normAutofit fontScale="90000"/>
          </a:bodyPr>
          <a:lstStyle/>
          <a:p>
            <a:r>
              <a:rPr lang="en-US" sz="8900" b="1" dirty="0">
                <a:solidFill>
                  <a:schemeClr val="accent2">
                    <a:lumMod val="75000"/>
                  </a:schemeClr>
                </a:solidFill>
              </a:rPr>
              <a:t>Available Data</a:t>
            </a:r>
            <a:endParaRPr 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987" y="2539650"/>
            <a:ext cx="6568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Domestic Gross Box Office Sales (target)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Release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Production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 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 Runtime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BFCC15-3878-42FE-8D80-66F160F8185B}"/>
              </a:ext>
            </a:extLst>
          </p:cNvPr>
          <p:cNvSpPr/>
          <p:nvPr/>
        </p:nvSpPr>
        <p:spPr>
          <a:xfrm>
            <a:off x="370987" y="1348984"/>
            <a:ext cx="11450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Limited dataset to movies released after 1999 to ensure relevance of actor information and other indicators.  Final dataset: 2,788 rows.</a:t>
            </a:r>
            <a:endParaRPr 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90BFACC-1D25-4850-8B0A-0BF41046B641}"/>
              </a:ext>
            </a:extLst>
          </p:cNvPr>
          <p:cNvSpPr/>
          <p:nvPr/>
        </p:nvSpPr>
        <p:spPr>
          <a:xfrm>
            <a:off x="7452251" y="2528429"/>
            <a:ext cx="4459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Directors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Actors/Actress</a:t>
            </a:r>
          </a:p>
        </p:txBody>
      </p:sp>
    </p:spTree>
    <p:extLst>
      <p:ext uri="{BB962C8B-B14F-4D97-AF65-F5344CB8AC3E}">
        <p14:creationId xmlns:p14="http://schemas.microsoft.com/office/powerpoint/2010/main" val="421720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0916" y="319514"/>
            <a:ext cx="10515600" cy="1022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900" b="1" dirty="0">
                <a:solidFill>
                  <a:schemeClr val="accent2">
                    <a:lumMod val="75000"/>
                  </a:schemeClr>
                </a:solidFill>
              </a:rPr>
              <a:t>Project Criteria </a:t>
            </a:r>
            <a:endParaRPr 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430" y="1814041"/>
            <a:ext cx="10273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10 years worth of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Box office revenue is from domestic revenue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Revenue only from movies released in theaters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non-theater revenue such as DVD sales were included  </a:t>
            </a:r>
          </a:p>
        </p:txBody>
      </p:sp>
    </p:spTree>
    <p:extLst>
      <p:ext uri="{BB962C8B-B14F-4D97-AF65-F5344CB8AC3E}">
        <p14:creationId xmlns:p14="http://schemas.microsoft.com/office/powerpoint/2010/main" val="13121476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3389</TotalTime>
  <Words>1331</Words>
  <Application>Microsoft Office PowerPoint</Application>
  <PresentationFormat>宽屏</PresentationFormat>
  <Paragraphs>231</Paragraphs>
  <Slides>50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Century Schoolbook</vt:lpstr>
      <vt:lpstr>Courier New</vt:lpstr>
      <vt:lpstr>Symbol</vt:lpstr>
      <vt:lpstr>Verdana</vt:lpstr>
      <vt:lpstr>Retrospect</vt:lpstr>
      <vt:lpstr>Predicting the Next Blockbuster</vt:lpstr>
      <vt:lpstr>Presentation agenda</vt:lpstr>
      <vt:lpstr>Project Background </vt:lpstr>
      <vt:lpstr>Questions and Hypothesis</vt:lpstr>
      <vt:lpstr>PowerPoint 演示文稿</vt:lpstr>
      <vt:lpstr>PowerPoint 演示文稿</vt:lpstr>
      <vt:lpstr>Data Sources</vt:lpstr>
      <vt:lpstr>Available Data</vt:lpstr>
      <vt:lpstr>PowerPoint 演示文稿</vt:lpstr>
      <vt:lpstr>PowerPoint 演示文稿</vt:lpstr>
      <vt:lpstr>PowerPoint 演示文稿</vt:lpstr>
      <vt:lpstr>Feature Engineering</vt:lpstr>
      <vt:lpstr>Exploratory Analysis</vt:lpstr>
      <vt:lpstr>Target Variable – Gross Domestic Sales</vt:lpstr>
      <vt:lpstr>Sales vs. Budget</vt:lpstr>
      <vt:lpstr>Sales vs. Runtime</vt:lpstr>
      <vt:lpstr>Sales by Year</vt:lpstr>
      <vt:lpstr>Sales by Week of Release</vt:lpstr>
      <vt:lpstr>Sales by Genre</vt:lpstr>
      <vt:lpstr>Sales by Rating</vt:lpstr>
      <vt:lpstr>Sales by Studio</vt:lpstr>
      <vt:lpstr>Sales by Actor/Actress</vt:lpstr>
      <vt:lpstr>Sales by Gender of Lead</vt:lpstr>
      <vt:lpstr>Genre &amp; Actor Correlation</vt:lpstr>
      <vt:lpstr>Sales by Director</vt:lpstr>
      <vt:lpstr>Marvel Comics or Robert Downey, Jr?</vt:lpstr>
      <vt:lpstr>Trends over Time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Training, Selection, &amp;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Model Analysis - GBM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Real-time APP predition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Next Blockbuster</dc:title>
  <dc:creator>Joel Pepera</dc:creator>
  <cp:lastModifiedBy>dan zhou</cp:lastModifiedBy>
  <cp:revision>94</cp:revision>
  <dcterms:created xsi:type="dcterms:W3CDTF">2019-12-13T02:01:43Z</dcterms:created>
  <dcterms:modified xsi:type="dcterms:W3CDTF">2020-01-04T20:17:11Z</dcterms:modified>
</cp:coreProperties>
</file>